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</p:sldMasterIdLst>
  <p:notesMasterIdLst>
    <p:notesMasterId r:id="rId11"/>
  </p:notesMasterIdLst>
  <p:handoutMasterIdLst>
    <p:handoutMasterId r:id="rId12"/>
  </p:handoutMasterIdLst>
  <p:sldIdLst>
    <p:sldId id="579" r:id="rId2"/>
    <p:sldId id="580" r:id="rId3"/>
    <p:sldId id="582" r:id="rId4"/>
    <p:sldId id="581" r:id="rId5"/>
    <p:sldId id="577" r:id="rId6"/>
    <p:sldId id="576" r:id="rId7"/>
    <p:sldId id="572" r:id="rId8"/>
    <p:sldId id="260" r:id="rId9"/>
    <p:sldId id="575" r:id="rId10"/>
  </p:sldIdLst>
  <p:sldSz cx="9144000" cy="6858000" type="screen4x3"/>
  <p:notesSz cx="6805613" cy="9939338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微軟正黑體" panose="020B0604030504040204" pitchFamily="34" charset="-120"/>
      <p:regular r:id="rId17"/>
      <p:bold r:id="rId18"/>
    </p:embeddedFont>
    <p:embeddedFont>
      <p:font typeface="標楷體" panose="03000509000000000000" pitchFamily="65" charset="-120"/>
      <p:regular r:id="rId19"/>
    </p:embeddedFont>
  </p:embeddedFontLst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5050"/>
    <a:srgbClr val="0033CC"/>
    <a:srgbClr val="186EA1"/>
    <a:srgbClr val="FFFFCC"/>
    <a:srgbClr val="FFFF99"/>
    <a:srgbClr val="0000FF"/>
    <a:srgbClr val="C0504D"/>
    <a:srgbClr val="FF9900"/>
    <a:srgbClr val="C45B58"/>
    <a:srgbClr val="B9D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AF606853-7671-496A-8E4F-DF71F8EC918B}" styleName="深色樣式 1 - 輔色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淺色樣式 2 - 輔色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247" autoAdjust="0"/>
    <p:restoredTop sz="92979" autoAdjust="0"/>
  </p:normalViewPr>
  <p:slideViewPr>
    <p:cSldViewPr>
      <p:cViewPr varScale="1">
        <p:scale>
          <a:sx n="111" d="100"/>
          <a:sy n="111" d="100"/>
        </p:scale>
        <p:origin x="115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8FA407-18A7-40B2-AA64-AE6B9DF428B6}" type="datetimeFigureOut">
              <a:rPr lang="zh-TW" altLang="en-US" smtClean="0"/>
              <a:t>2021/7/27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1B07C-8202-4BDB-9657-409E3715C8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49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8693"/>
          </a:xfrm>
          <a:prstGeom prst="rect">
            <a:avLst/>
          </a:prstGeom>
        </p:spPr>
        <p:txBody>
          <a:bodyPr vert="horz" lIns="95679" tIns="47839" rIns="95679" bIns="47839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5679" tIns="47839" rIns="95679" bIns="47839" rtlCol="0"/>
          <a:lstStyle>
            <a:lvl1pPr algn="r">
              <a:defRPr sz="1300"/>
            </a:lvl1pPr>
          </a:lstStyle>
          <a:p>
            <a:fld id="{707519C3-C790-49BC-9F59-2BB883F02BDE}" type="datetimeFigureOut">
              <a:rPr lang="zh-TW" altLang="en-US" smtClean="0"/>
              <a:t>2021/7/27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198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79" tIns="47839" rIns="95679" bIns="47839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5679" tIns="47839" rIns="95679" bIns="47839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099" cy="498691"/>
          </a:xfrm>
          <a:prstGeom prst="rect">
            <a:avLst/>
          </a:prstGeom>
        </p:spPr>
        <p:txBody>
          <a:bodyPr vert="horz" lIns="95679" tIns="47839" rIns="95679" bIns="47839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1"/>
          </a:xfrm>
          <a:prstGeom prst="rect">
            <a:avLst/>
          </a:prstGeom>
        </p:spPr>
        <p:txBody>
          <a:bodyPr vert="horz" lIns="95679" tIns="47839" rIns="95679" bIns="47839" rtlCol="0" anchor="b"/>
          <a:lstStyle>
            <a:lvl1pPr algn="r">
              <a:defRPr sz="1300"/>
            </a:lvl1pPr>
          </a:lstStyle>
          <a:p>
            <a:fld id="{D6A03EC5-02FE-44EF-A40B-7BBE472B75B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413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E271C-03EC-427E-9BC6-B4A38E576A3D}" type="datetimeFigureOut">
              <a:rPr lang="zh-TW" altLang="en-US"/>
              <a:pPr>
                <a:defRPr/>
              </a:pPr>
              <a:t>2021/7/27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4FF97-BF06-48CC-80B2-0BBD34D480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28298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3A6A1-AEFC-4D24-A147-4D634C3E618B}" type="datetimeFigureOut">
              <a:rPr lang="zh-TW" altLang="en-US"/>
              <a:pPr>
                <a:defRPr/>
              </a:pPr>
              <a:t>2021/7/27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567C4-451C-4CC2-A5D7-7A1B4E9C5A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7044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A5E55-1554-478D-9F9B-2D7C8A71B9A4}" type="datetimeFigureOut">
              <a:rPr lang="zh-TW" altLang="en-US"/>
              <a:pPr>
                <a:defRPr/>
              </a:pPr>
              <a:t>2021/7/27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4793E-9AC1-4B52-9872-4383A370059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00321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3AB6E-F873-4C4E-91F2-18E52B6A6229}" type="datetimeFigureOut">
              <a:rPr lang="zh-TW" altLang="en-US"/>
              <a:pPr>
                <a:defRPr/>
              </a:pPr>
              <a:t>2021/7/27</a:t>
            </a:fld>
            <a:endParaRPr lang="en-US" altLang="zh-TW" dirty="0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C42C6-EB2C-44B4-9BB4-693EFDFEB73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2151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44AEC-163F-49FD-8D97-9FF9A5D5075C}" type="datetimeFigureOut">
              <a:rPr lang="zh-TW" altLang="en-US"/>
              <a:pPr>
                <a:defRPr/>
              </a:pPr>
              <a:t>2021/7/27</a:t>
            </a:fld>
            <a:endParaRPr lang="en-US" altLang="zh-TW" dirty="0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58427-E1A7-4D70-B66E-EE1D9B59C71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9156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268B0-A83A-4476-B470-9C29EB0F8891}" type="datetimeFigureOut">
              <a:rPr lang="zh-TW" altLang="en-US"/>
              <a:pPr>
                <a:defRPr/>
              </a:pPr>
              <a:t>2021/7/27</a:t>
            </a:fld>
            <a:endParaRPr lang="en-US" altLang="zh-TW" dirty="0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F2839-CCD7-46C2-B838-0C5FF6AF3E6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03649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84DEA-2128-44D2-9BB1-ACEE63F5D1E7}" type="datetimeFigureOut">
              <a:rPr lang="zh-TW" altLang="en-US"/>
              <a:pPr>
                <a:defRPr/>
              </a:pPr>
              <a:t>2021/7/27</a:t>
            </a:fld>
            <a:endParaRPr lang="en-US" altLang="zh-TW" dirty="0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7FD81-ADBE-49F7-9C6A-AC420EA78F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15915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CB9EA-6CAE-498B-9B0D-3F5BCE8A436E}" type="datetimeFigureOut">
              <a:rPr lang="zh-TW" altLang="en-US"/>
              <a:pPr>
                <a:defRPr/>
              </a:pPr>
              <a:t>2021/7/27</a:t>
            </a:fld>
            <a:endParaRPr lang="en-US" altLang="zh-TW" dirty="0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2F258-1D5E-4701-8FFC-4CFA5674BB1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67384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31FCE-15D5-4C56-A12D-9698E1954FA0}" type="datetimeFigureOut">
              <a:rPr lang="zh-TW" altLang="en-US"/>
              <a:pPr>
                <a:defRPr/>
              </a:pPr>
              <a:t>2021/7/27</a:t>
            </a:fld>
            <a:endParaRPr lang="en-US" altLang="zh-TW" dirty="0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7C2A9-FDA9-46EE-AF0B-EC5A8322EA5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0850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B72EA-8118-4A61-8BE6-69D9836D3576}" type="datetimeFigureOut">
              <a:rPr lang="zh-TW" altLang="en-US"/>
              <a:pPr>
                <a:defRPr/>
              </a:pPr>
              <a:t>2021/7/27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FF227-2092-4888-9E0D-93A2448B39B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37496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44C1F-0F2C-4111-B6D6-2F287A03A33F}" type="datetimeFigureOut">
              <a:rPr lang="zh-TW" altLang="en-US"/>
              <a:pPr>
                <a:defRPr/>
              </a:pPr>
              <a:t>2021/7/27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69494-2BD4-4353-A2CF-31C352E1CF2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2246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en-US" dirty="0"/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>
              <a:defRPr/>
            </a:pPr>
            <a:fld id="{682DF29A-54F9-40E1-B462-7D1CA8B0EF2D}" type="datetimeFigureOut">
              <a:rPr lang="zh-TW" altLang="en-US" smtClean="0"/>
              <a:pPr>
                <a:defRPr/>
              </a:pPr>
              <a:t>2021/7/27</a:t>
            </a:fld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>
              <a:defRPr/>
            </a:pPr>
            <a:fld id="{576EC8BA-415F-4FDD-B1F7-491437D26CBE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21804" y="1412776"/>
            <a:ext cx="7772400" cy="1470025"/>
          </a:xfrm>
        </p:spPr>
        <p:txBody>
          <a:bodyPr/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圖書館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校園防疫</a:t>
            </a:r>
            <a:r>
              <a:rPr lang="zh-TW" altLang="en-US" dirty="0" smtClean="0"/>
              <a:t>二級說明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 bwMode="auto">
          <a:xfrm>
            <a:off x="323528" y="3429000"/>
            <a:ext cx="8568952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en-US" altLang="zh-TW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TMU LIBRARY</a:t>
            </a:r>
          </a:p>
          <a:p>
            <a:r>
              <a:rPr lang="en-US" altLang="zh-TW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TMU </a:t>
            </a:r>
            <a:r>
              <a:rPr lang="en-US" altLang="zh-TW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Precautionary Measures- Second Level</a:t>
            </a:r>
            <a:endParaRPr kumimoji="0" lang="zh-TW" altLang="en-US" sz="3200" b="0" dirty="0"/>
          </a:p>
        </p:txBody>
      </p:sp>
    </p:spTree>
    <p:extLst>
      <p:ext uri="{BB962C8B-B14F-4D97-AF65-F5344CB8AC3E}">
        <p14:creationId xmlns:p14="http://schemas.microsoft.com/office/powerpoint/2010/main" val="201053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">
        <p:cut/>
      </p:transition>
    </mc:Choice>
    <mc:Fallback xmlns="">
      <p:transition spd="slow" advClick="0" advTm="1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說</a:t>
            </a:r>
            <a:r>
              <a:rPr lang="zh-TW" altLang="en-US" dirty="0"/>
              <a:t>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9512" y="1196752"/>
            <a:ext cx="8856984" cy="4525963"/>
          </a:xfrm>
        </p:spPr>
        <p:txBody>
          <a:bodyPr/>
          <a:lstStyle/>
          <a:p>
            <a:r>
              <a:rPr lang="zh-TW" altLang="en-US" sz="2400" dirty="0"/>
              <a:t>圖書館閲覧區（除討論室）開放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r>
              <a:rPr lang="zh-TW" altLang="en-US" sz="2400" dirty="0" smtClean="0"/>
              <a:t>館</a:t>
            </a:r>
            <a:r>
              <a:rPr lang="zh-TW" altLang="en-US" sz="2400" dirty="0"/>
              <a:t>內採梅花座、開窗、每天清消、嚴格實施全程戴口罩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r>
              <a:rPr lang="zh-TW" altLang="en-US" sz="2400" dirty="0" smtClean="0"/>
              <a:t>館</a:t>
            </a:r>
            <a:r>
              <a:rPr lang="zh-TW" altLang="en-US" sz="2400" dirty="0"/>
              <a:t>外戶外區可保持社交距離飲食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endParaRPr lang="en-US" altLang="zh-TW" sz="2400" dirty="0" smtClean="0"/>
          </a:p>
          <a:p>
            <a:r>
              <a:rPr lang="en-US" altLang="zh-TW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reading area of the library (except discussion rooms) is open.</a:t>
            </a:r>
            <a:endParaRPr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Please wear facial masks all in time while in the library.</a:t>
            </a:r>
            <a:endParaRPr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will reduce 50% seats, open windows, and sterilize furniture and equipment to keep you safe.</a:t>
            </a:r>
            <a:endParaRPr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outdoor area of the library can maintain social distance for eating. </a:t>
            </a:r>
            <a:endParaRPr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17436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21804" y="1412776"/>
            <a:ext cx="7772400" cy="1470025"/>
          </a:xfrm>
        </p:spPr>
        <p:txBody>
          <a:bodyPr/>
          <a:lstStyle/>
          <a:p>
            <a:r>
              <a:rPr lang="zh-TW" altLang="en-US" dirty="0"/>
              <a:t>跨領域學院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校園防疫</a:t>
            </a:r>
            <a:r>
              <a:rPr lang="zh-TW" altLang="en-US" dirty="0" smtClean="0"/>
              <a:t>二級說明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 bwMode="auto">
          <a:xfrm>
            <a:off x="323528" y="3429000"/>
            <a:ext cx="8568952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en-US" altLang="zh-TW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I-College</a:t>
            </a:r>
            <a:endParaRPr lang="en-US" altLang="zh-TW" sz="32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TMU </a:t>
            </a:r>
            <a:r>
              <a:rPr lang="en-US" altLang="zh-TW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Precautionary Measures- Second Level</a:t>
            </a:r>
            <a:endParaRPr kumimoji="0" lang="zh-TW" altLang="en-US" sz="3200" b="0" dirty="0"/>
          </a:p>
        </p:txBody>
      </p:sp>
    </p:spTree>
    <p:extLst>
      <p:ext uri="{BB962C8B-B14F-4D97-AF65-F5344CB8AC3E}">
        <p14:creationId xmlns:p14="http://schemas.microsoft.com/office/powerpoint/2010/main" val="277505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">
        <p:cut/>
      </p:transition>
    </mc:Choice>
    <mc:Fallback xmlns="">
      <p:transition spd="slow" advClick="0" advTm="1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02386" cy="684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642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1470025"/>
          </a:xfrm>
        </p:spPr>
        <p:txBody>
          <a:bodyPr/>
          <a:lstStyle/>
          <a:p>
            <a:r>
              <a:rPr lang="zh-TW" altLang="en-US" dirty="0" smtClean="0"/>
              <a:t>體</a:t>
            </a:r>
            <a:r>
              <a:rPr lang="zh-TW" altLang="en-US" dirty="0"/>
              <a:t>育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處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校園防疫</a:t>
            </a:r>
            <a:r>
              <a:rPr lang="zh-TW" altLang="en-US" dirty="0" smtClean="0"/>
              <a:t>二級說明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 bwMode="auto">
          <a:xfrm>
            <a:off x="323528" y="3429000"/>
            <a:ext cx="8568952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OFFICE OF PHYSICAL EDUCATION AFFAIRS</a:t>
            </a:r>
            <a:r>
              <a:rPr kumimoji="0" lang="en-US" altLang="zh-TW" sz="3200" dirty="0" smtClean="0"/>
              <a:t/>
            </a:r>
            <a:br>
              <a:rPr kumimoji="0" lang="en-US" altLang="zh-TW" sz="3200" dirty="0" smtClean="0"/>
            </a:br>
            <a:r>
              <a:rPr lang="en-US" altLang="zh-TW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TMU Precautionary Measures- Second Level</a:t>
            </a:r>
            <a:endParaRPr kumimoji="0" lang="zh-TW" altLang="en-US" sz="3200" b="0" dirty="0"/>
          </a:p>
        </p:txBody>
      </p:sp>
    </p:spTree>
    <p:extLst>
      <p:ext uri="{BB962C8B-B14F-4D97-AF65-F5344CB8AC3E}">
        <p14:creationId xmlns:p14="http://schemas.microsoft.com/office/powerpoint/2010/main" val="388783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">
        <p:cut/>
      </p:transition>
    </mc:Choice>
    <mc:Fallback xmlns="">
      <p:transition spd="slow" advClick="0" advTm="1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FE65EE2-FA76-442C-A9F0-02885A076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簡要說明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238C23D-31FC-4272-A38D-E21580C4C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室內外運動場館有條件開放 </a:t>
            </a:r>
            <a:r>
              <a:rPr lang="en-US" altLang="zh-TW" dirty="0"/>
              <a:t>(</a:t>
            </a:r>
            <a:r>
              <a:rPr lang="zh-TW" altLang="en-US" dirty="0"/>
              <a:t>詳見體育處公告</a:t>
            </a:r>
            <a:r>
              <a:rPr lang="en-US" altLang="zh-TW" dirty="0"/>
              <a:t>)</a:t>
            </a:r>
            <a:r>
              <a:rPr lang="zh-TW" altLang="en-US" dirty="0"/>
              <a:t>，但游泳池不開放。</a:t>
            </a:r>
            <a:endParaRPr lang="en-US" altLang="zh-TW" dirty="0"/>
          </a:p>
          <a:p>
            <a:r>
              <a:rPr lang="en-US" altLang="zh-TW" dirty="0"/>
              <a:t>Indoor and outdoor courts conditionally open (PE web announcement) but the swimming pool is not open.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39046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CD8AC9B-BCC2-4D1C-9F5B-594DD40F0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北醫運動場館開放措施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29070CA-8CC7-44F3-A191-35E6305F3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96" y="1340768"/>
            <a:ext cx="9108504" cy="5040560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400" b="1" dirty="0"/>
              <a:t>７月２</a:t>
            </a:r>
            <a:r>
              <a:rPr lang="en-US" altLang="zh-TW" sz="2400" b="1" dirty="0"/>
              <a:t>7</a:t>
            </a:r>
            <a:r>
              <a:rPr lang="zh-TW" altLang="en-US" sz="2400" b="1" dirty="0"/>
              <a:t>日至</a:t>
            </a:r>
            <a:r>
              <a:rPr lang="en-US" altLang="zh-TW" sz="2400" b="1" dirty="0"/>
              <a:t>8</a:t>
            </a:r>
            <a:r>
              <a:rPr lang="zh-TW" altLang="en-US" sz="2400" b="1" dirty="0"/>
              <a:t>月</a:t>
            </a:r>
            <a:r>
              <a:rPr lang="en-US" altLang="zh-TW" sz="2400" b="1" dirty="0"/>
              <a:t>9</a:t>
            </a:r>
            <a:r>
              <a:rPr lang="zh-TW" altLang="en-US" sz="2400" b="1" dirty="0"/>
              <a:t>日起全國降為二級警戒，針對室內外場館 </a:t>
            </a:r>
            <a:r>
              <a:rPr lang="en-US" altLang="zh-TW" sz="2400" b="1" dirty="0"/>
              <a:t>(</a:t>
            </a:r>
            <a:r>
              <a:rPr lang="zh-TW" altLang="en-US" sz="2400" b="1" dirty="0"/>
              <a:t>游泳池除外</a:t>
            </a:r>
            <a:r>
              <a:rPr lang="en-US" altLang="zh-TW" sz="2400" b="1" dirty="0"/>
              <a:t>)</a:t>
            </a:r>
            <a:r>
              <a:rPr lang="zh-TW" altLang="en-US" sz="2400" b="1" dirty="0"/>
              <a:t> 採漸進適度鬆綁，本校運動場館因應措施</a:t>
            </a:r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indent="0">
              <a:buNone/>
            </a:pP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400" b="1" dirty="0"/>
              <a:t>1. </a:t>
            </a:r>
            <a:r>
              <a:rPr lang="zh-TW" altLang="en-US" sz="2400" b="1" dirty="0"/>
              <a:t>先開放本校教職員工生使用，並管制使用人數</a:t>
            </a:r>
            <a:endParaRPr lang="en-US" altLang="zh-TW" sz="2400" b="1" dirty="0"/>
          </a:p>
          <a:p>
            <a:pPr lvl="1"/>
            <a:r>
              <a:rPr lang="zh-TW" altLang="en-US" sz="2400" b="1" dirty="0"/>
              <a:t>室外場館</a:t>
            </a:r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zh-TW" altLang="en-US" sz="2400" b="1" dirty="0"/>
              <a:t>田徑場</a:t>
            </a:r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TW" altLang="en-US" sz="2400" b="1" dirty="0"/>
              <a:t>網球場</a:t>
            </a:r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TW" altLang="en-US" sz="2400" b="1" dirty="0"/>
              <a:t>排球場、籃球場。</a:t>
            </a:r>
            <a:endParaRPr lang="en-US" altLang="zh-TW" sz="2400" b="1" dirty="0"/>
          </a:p>
          <a:p>
            <a:pPr lvl="1"/>
            <a:r>
              <a:rPr lang="zh-TW" altLang="en-US" sz="2400" b="1" dirty="0"/>
              <a:t>室內場館：體育館</a:t>
            </a:r>
            <a:r>
              <a:rPr lang="en-US" altLang="zh-TW" sz="2400" b="1" dirty="0"/>
              <a:t>2</a:t>
            </a:r>
            <a:r>
              <a:rPr lang="zh-TW" altLang="en-US" sz="2400" b="1" dirty="0"/>
              <a:t>樓綜合球場</a:t>
            </a:r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TW" altLang="en-US" sz="2400" b="1" dirty="0"/>
              <a:t>多功能有氧教室 。</a:t>
            </a:r>
            <a:endParaRPr lang="en-US" altLang="zh-TW" sz="2400" b="1" dirty="0"/>
          </a:p>
          <a:p>
            <a:pPr lvl="1"/>
            <a:r>
              <a:rPr lang="zh-TW" altLang="en-US" sz="2400" b="1" dirty="0"/>
              <a:t>非隔網運動項目禁止競賽。</a:t>
            </a:r>
            <a:endParaRPr lang="en-US" altLang="zh-TW" sz="2400" b="1" dirty="0"/>
          </a:p>
          <a:p>
            <a:pPr lvl="1"/>
            <a:r>
              <a:rPr lang="zh-TW" altLang="en-US" sz="2400" b="1" dirty="0"/>
              <a:t>體育處將依據中央指揮中心、台北市及教育部防疫規範訂定相關使用規定並協助稽查。</a:t>
            </a:r>
            <a:endParaRPr lang="en-US" altLang="zh-TW" sz="2400" b="1" dirty="0"/>
          </a:p>
          <a:p>
            <a:r>
              <a:rPr lang="en-US" altLang="zh-TW" sz="2400" b="1" dirty="0"/>
              <a:t>2. </a:t>
            </a:r>
            <a:r>
              <a:rPr lang="zh-TW" altLang="en-US" sz="2400" b="1" dirty="0"/>
              <a:t>暫不開放代表隊及運動團隊訓練。</a:t>
            </a:r>
            <a:endParaRPr lang="en-US" altLang="zh-TW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400" b="1" dirty="0"/>
              <a:t>3. </a:t>
            </a:r>
            <a:r>
              <a:rPr lang="zh-TW" altLang="en-US" sz="2400" b="1" dirty="0"/>
              <a:t>暫不開放校外人士場館使用</a:t>
            </a:r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zh-TW" altLang="en-US" sz="2400" b="1" dirty="0"/>
              <a:t>網球會員</a:t>
            </a:r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TW" altLang="en-US" sz="2400" b="1" dirty="0"/>
              <a:t>健康促進課程、場館</a:t>
            </a:r>
            <a:endParaRPr lang="en-US" altLang="zh-TW" sz="2400" b="1" dirty="0"/>
          </a:p>
          <a:p>
            <a:pPr marL="0" indent="0">
              <a:buNone/>
            </a:pPr>
            <a:r>
              <a:rPr lang="zh-TW" altLang="en-US" sz="2400" b="1" dirty="0"/>
              <a:t>         借用</a:t>
            </a:r>
            <a:r>
              <a:rPr lang="zh-TW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TW" altLang="en-US" sz="2400" b="1" dirty="0"/>
              <a:t>泳池開放及泳訓班等。</a:t>
            </a:r>
            <a:endParaRPr lang="en-US" altLang="zh-TW" sz="2400" b="1" dirty="0"/>
          </a:p>
          <a:p>
            <a:pPr marL="457200" lvl="1" indent="0">
              <a:buNone/>
            </a:pPr>
            <a:endParaRPr lang="en-US" altLang="zh-TW" sz="2400" b="1" dirty="0"/>
          </a:p>
          <a:p>
            <a:pPr marL="457200" lvl="1" indent="0">
              <a:buNone/>
            </a:pPr>
            <a:endParaRPr lang="en-US" altLang="zh-TW" sz="2400" b="1" dirty="0">
              <a:solidFill>
                <a:srgbClr val="FF0000"/>
              </a:solidFill>
            </a:endParaRPr>
          </a:p>
          <a:p>
            <a:pPr lvl="1"/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777016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北醫室外運動場館管制措施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759217"/>
              </p:ext>
            </p:extLst>
          </p:nvPr>
        </p:nvGraphicFramePr>
        <p:xfrm>
          <a:off x="333872" y="1763524"/>
          <a:ext cx="8352928" cy="2958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3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6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室外運動場館類別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使用人數限制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相關規定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田徑場 </a:t>
                      </a: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(1</a:t>
                      </a: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場</a:t>
                      </a: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慢跑</a:t>
                      </a:r>
                      <a:endParaRPr lang="en-US" alt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球類活動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40</a:t>
                      </a:r>
                      <a:r>
                        <a:rPr 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</a:t>
                      </a:r>
                      <a:r>
                        <a:rPr lang="en-US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</a:t>
                      </a:r>
                      <a:r>
                        <a:rPr 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場</a:t>
                      </a:r>
                      <a:endParaRPr lang="en-US" altLang="zh-TW" sz="24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10</a:t>
                      </a:r>
                      <a:r>
                        <a:rPr lang="zh-TW" altLang="en-US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人</a:t>
                      </a:r>
                      <a:r>
                        <a:rPr lang="en-US" alt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/</a:t>
                      </a:r>
                      <a:r>
                        <a:rPr lang="zh-TW" altLang="en-US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場</a:t>
                      </a:r>
                      <a:endParaRPr lang="zh-TW" sz="24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alt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保持</a:t>
                      </a:r>
                      <a:r>
                        <a:rPr lang="en-US" alt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r>
                        <a:rPr lang="zh-TW" alt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公尺距離</a:t>
                      </a:r>
                      <a:endParaRPr lang="en-US" alt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僅供自主練習</a:t>
                      </a:r>
                      <a:r>
                        <a:rPr lang="zh-TW" altLang="en-US" sz="2000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、禁止比賽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5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籃球場</a:t>
                      </a: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(3</a:t>
                      </a: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場</a:t>
                      </a: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  <a:r>
                        <a:rPr 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</a:t>
                      </a:r>
                      <a:r>
                        <a:rPr lang="en-US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</a:t>
                      </a:r>
                      <a:r>
                        <a:rPr 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場</a:t>
                      </a:r>
                      <a:endParaRPr lang="zh-TW" sz="24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僅供自主練習、禁止比賽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6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排球場</a:t>
                      </a: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(3</a:t>
                      </a: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場</a:t>
                      </a: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  <a:r>
                        <a:rPr 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</a:t>
                      </a:r>
                      <a:r>
                        <a:rPr lang="en-US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</a:t>
                      </a:r>
                      <a:r>
                        <a:rPr 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場</a:t>
                      </a:r>
                      <a:endParaRPr lang="zh-TW" sz="24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網球場</a:t>
                      </a:r>
                      <a:r>
                        <a:rPr lang="en-US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(3</a:t>
                      </a:r>
                      <a:r>
                        <a:rPr lang="zh-TW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場</a:t>
                      </a:r>
                      <a:r>
                        <a:rPr lang="en-US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r>
                        <a:rPr 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</a:t>
                      </a:r>
                      <a:r>
                        <a:rPr lang="en-US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</a:t>
                      </a:r>
                      <a:r>
                        <a:rPr 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場</a:t>
                      </a:r>
                      <a:endParaRPr lang="zh-TW" sz="24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3131840" y="1187460"/>
            <a:ext cx="57961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zh-TW" altLang="en-US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實施日期：</a:t>
            </a:r>
            <a:r>
              <a:rPr lang="en-US" altLang="zh-TW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27</a:t>
            </a:r>
            <a:r>
              <a:rPr lang="zh-TW" altLang="en-US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-8</a:t>
            </a:r>
            <a:r>
              <a:rPr lang="zh-TW" altLang="en-US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日，期間視疫情調整</a:t>
            </a:r>
            <a:endParaRPr lang="en-US" altLang="zh-TW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CC162E4-EC46-4E6E-ABDB-DB085A6EFCB6}"/>
              </a:ext>
            </a:extLst>
          </p:cNvPr>
          <p:cNvSpPr/>
          <p:nvPr/>
        </p:nvSpPr>
        <p:spPr>
          <a:xfrm>
            <a:off x="333872" y="4869160"/>
            <a:ext cx="8414592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zh-TW" altLang="en-US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註</a:t>
            </a:r>
            <a:r>
              <a:rPr lang="en-US" altLang="zh-TW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 </a:t>
            </a:r>
            <a:r>
              <a:rPr lang="zh-TW" altLang="en-US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運動中全程必須配戴口罩（除補充水分時得短暫免戴口罩）。</a:t>
            </a:r>
            <a:endParaRPr lang="en-US" altLang="zh-TW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20000"/>
              </a:spcBef>
            </a:pPr>
            <a:r>
              <a:rPr lang="zh-TW" altLang="en-US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</a:t>
            </a:r>
            <a:r>
              <a:rPr lang="en-US" altLang="zh-TW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運動過程如口罩潮濕，應即更換。</a:t>
            </a:r>
            <a:endParaRPr lang="en-US" altLang="zh-TW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71482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北醫室內運動場館管制措施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070697"/>
              </p:ext>
            </p:extLst>
          </p:nvPr>
        </p:nvGraphicFramePr>
        <p:xfrm>
          <a:off x="179512" y="1580102"/>
          <a:ext cx="8748464" cy="4394448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6974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1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91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室內運動場館類別</a:t>
                      </a:r>
                      <a:endParaRPr lang="zh-TW" sz="2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管制措施</a:t>
                      </a:r>
                      <a:endParaRPr lang="zh-TW" sz="2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備註</a:t>
                      </a:r>
                      <a:endParaRPr lang="zh-TW" sz="2000" b="1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室內綜合球場</a:t>
                      </a:r>
                      <a:endParaRPr lang="en-US" altLang="zh-TW" sz="2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(</a:t>
                      </a:r>
                      <a:r>
                        <a:rPr lang="zh-TW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體育館</a:t>
                      </a:r>
                      <a:r>
                        <a:rPr 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r>
                        <a:rPr lang="en-US" altLang="zh-TW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F</a:t>
                      </a:r>
                      <a:r>
                        <a:rPr 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2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籃球或排球：</a:t>
                      </a:r>
                      <a:r>
                        <a:rPr 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1</a:t>
                      </a:r>
                      <a:r>
                        <a:rPr lang="zh-TW" alt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場 </a:t>
                      </a:r>
                      <a:r>
                        <a:rPr 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(6</a:t>
                      </a:r>
                      <a:r>
                        <a:rPr lang="zh-TW" alt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人</a:t>
                      </a:r>
                      <a:r>
                        <a:rPr 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/</a:t>
                      </a:r>
                      <a:r>
                        <a:rPr lang="zh-TW" alt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場</a:t>
                      </a:r>
                      <a:r>
                        <a:rPr 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)</a:t>
                      </a:r>
                      <a:endParaRPr lang="zh-TW" altLang="en-US" sz="2000" b="1" kern="100" dirty="0">
                        <a:solidFill>
                          <a:schemeClr val="dk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羽球：</a:t>
                      </a:r>
                      <a:r>
                        <a:rPr 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4</a:t>
                      </a:r>
                      <a:r>
                        <a:rPr lang="zh-TW" alt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面 </a:t>
                      </a:r>
                      <a:r>
                        <a:rPr 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(4</a:t>
                      </a:r>
                      <a:r>
                        <a:rPr lang="zh-TW" alt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人</a:t>
                      </a:r>
                      <a:r>
                        <a:rPr 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/</a:t>
                      </a:r>
                      <a:r>
                        <a:rPr lang="zh-TW" alt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面</a:t>
                      </a:r>
                      <a:r>
                        <a:rPr 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桌球：</a:t>
                      </a:r>
                      <a:r>
                        <a:rPr lang="en-US" altLang="zh-TW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4</a:t>
                      </a:r>
                      <a:r>
                        <a:rPr lang="zh-TW" alt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桌 </a:t>
                      </a:r>
                      <a:r>
                        <a:rPr lang="en-US" altLang="zh-TW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(2</a:t>
                      </a:r>
                      <a:r>
                        <a:rPr lang="zh-TW" alt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人</a:t>
                      </a:r>
                      <a:r>
                        <a:rPr lang="en-US" altLang="zh-TW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/</a:t>
                      </a:r>
                      <a:r>
                        <a:rPr lang="zh-TW" alt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桌</a:t>
                      </a:r>
                      <a:r>
                        <a:rPr lang="en-US" altLang="zh-TW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)</a:t>
                      </a:r>
                      <a:endParaRPr lang="zh-TW" altLang="en-US" sz="2000" b="1" kern="100" dirty="0">
                        <a:solidFill>
                          <a:schemeClr val="dk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僅開放經體育處核准之活動。籃球僅供自主練習、禁止比賽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多功能有氧教室</a:t>
                      </a:r>
                      <a:r>
                        <a:rPr 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體育館</a:t>
                      </a:r>
                      <a:r>
                        <a:rPr 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2F) </a:t>
                      </a:r>
                      <a:endParaRPr lang="zh-TW" sz="2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建議開放</a:t>
                      </a:r>
                      <a:endParaRPr lang="en-US" altLang="zh-TW" sz="2000" b="1" kern="100" dirty="0">
                        <a:solidFill>
                          <a:schemeClr val="dk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zh-TW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僅開放經</a:t>
                      </a:r>
                      <a:r>
                        <a:rPr lang="zh-TW" alt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體育處</a:t>
                      </a:r>
                      <a:r>
                        <a:rPr lang="zh-TW" altLang="zh-TW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核准之</a:t>
                      </a:r>
                      <a:r>
                        <a:rPr lang="zh-TW" altLang="en-US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活動</a:t>
                      </a:r>
                      <a:r>
                        <a:rPr lang="zh-TW" altLang="zh-TW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，並以</a:t>
                      </a:r>
                      <a:r>
                        <a:rPr lang="en-US" altLang="zh-TW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6</a:t>
                      </a:r>
                      <a:r>
                        <a:rPr lang="zh-TW" altLang="zh-TW" sz="2000" b="1" kern="100" dirty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人為上限。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solidFill>
                            <a:schemeClr val="bg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健身中心</a:t>
                      </a:r>
                      <a:r>
                        <a:rPr lang="en-US" sz="2000" b="1" kern="100" dirty="0">
                          <a:solidFill>
                            <a:schemeClr val="bg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(</a:t>
                      </a:r>
                      <a:r>
                        <a:rPr lang="zh-TW" sz="2000" b="1" kern="100" dirty="0">
                          <a:solidFill>
                            <a:schemeClr val="bg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體育館</a:t>
                      </a:r>
                      <a:r>
                        <a:rPr lang="en-US" sz="2000" b="1" kern="100" dirty="0">
                          <a:solidFill>
                            <a:schemeClr val="bg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B1) </a:t>
                      </a:r>
                      <a:endParaRPr lang="zh-TW" sz="2000" b="1" kern="100" dirty="0">
                        <a:solidFill>
                          <a:schemeClr val="bg2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暫</a:t>
                      </a:r>
                      <a:r>
                        <a:rPr lang="zh-TW" alt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緩</a:t>
                      </a:r>
                      <a:r>
                        <a:rPr lang="zh-TW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開</a:t>
                      </a:r>
                      <a:r>
                        <a:rPr lang="zh-TW" alt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放 </a:t>
                      </a:r>
                      <a:r>
                        <a:rPr lang="en-US" altLang="zh-TW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地下室</a:t>
                      </a:r>
                      <a:r>
                        <a:rPr lang="en-US" altLang="zh-TW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2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建議先觀察其他運動中心開放情況及本校其他運動場館使用情況後，再研擬開放措施。</a:t>
                      </a:r>
                      <a:endParaRPr lang="zh-TW" sz="2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zh-TW" sz="2000" b="1" kern="100" dirty="0">
                          <a:solidFill>
                            <a:schemeClr val="bg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桌球暨韻律教室</a:t>
                      </a:r>
                      <a:endParaRPr lang="en-US" altLang="zh-TW" sz="2000" b="1" kern="100" dirty="0">
                        <a:solidFill>
                          <a:schemeClr val="bg2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b="1" kern="100" dirty="0">
                          <a:solidFill>
                            <a:schemeClr val="bg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 (</a:t>
                      </a:r>
                      <a:r>
                        <a:rPr lang="zh-TW" altLang="zh-TW" sz="2000" b="1" kern="100" dirty="0">
                          <a:solidFill>
                            <a:schemeClr val="bg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醫綜</a:t>
                      </a:r>
                      <a:r>
                        <a:rPr lang="en-US" altLang="zh-TW" sz="2000" b="1" kern="100" dirty="0">
                          <a:solidFill>
                            <a:schemeClr val="bg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B1)</a:t>
                      </a:r>
                      <a:endParaRPr lang="zh-TW" altLang="zh-TW" sz="2000" b="1" kern="100" dirty="0">
                        <a:solidFill>
                          <a:schemeClr val="bg2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暫</a:t>
                      </a:r>
                      <a:r>
                        <a:rPr lang="zh-TW" alt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緩</a:t>
                      </a:r>
                      <a:r>
                        <a:rPr lang="zh-TW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開放</a:t>
                      </a:r>
                      <a:r>
                        <a:rPr lang="zh-TW" alt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</a:t>
                      </a:r>
                      <a:r>
                        <a:rPr lang="en-US" altLang="zh-TW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地下室</a:t>
                      </a:r>
                      <a:r>
                        <a:rPr lang="en-US" altLang="zh-TW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2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2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bg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TRX</a:t>
                      </a:r>
                      <a:r>
                        <a:rPr lang="zh-TW" sz="2000" b="1" kern="100" dirty="0">
                          <a:solidFill>
                            <a:schemeClr val="bg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與飛輪教室</a:t>
                      </a:r>
                      <a:endParaRPr lang="en-US" altLang="zh-TW" sz="2000" b="1" kern="100" dirty="0">
                        <a:solidFill>
                          <a:schemeClr val="bg2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bg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(</a:t>
                      </a:r>
                      <a:r>
                        <a:rPr lang="zh-TW" sz="2000" b="1" kern="100" dirty="0">
                          <a:solidFill>
                            <a:schemeClr val="bg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醫綜</a:t>
                      </a:r>
                      <a:r>
                        <a:rPr lang="en-US" sz="2000" b="1" kern="100" dirty="0">
                          <a:solidFill>
                            <a:schemeClr val="bg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B2)</a:t>
                      </a:r>
                      <a:endParaRPr lang="zh-TW" sz="2000" b="1" kern="100" dirty="0">
                        <a:solidFill>
                          <a:schemeClr val="bg2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暫緩開放 </a:t>
                      </a:r>
                      <a:r>
                        <a:rPr lang="en-US" altLang="zh-TW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地下室</a:t>
                      </a:r>
                      <a:r>
                        <a:rPr lang="en-US" altLang="zh-TW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2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solidFill>
                            <a:schemeClr val="bg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游泳池</a:t>
                      </a:r>
                      <a:endParaRPr lang="en-US" altLang="zh-TW" sz="2000" b="1" kern="100" dirty="0">
                        <a:solidFill>
                          <a:schemeClr val="bg2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bg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(</a:t>
                      </a:r>
                      <a:r>
                        <a:rPr lang="zh-TW" sz="2000" b="1" kern="100" dirty="0">
                          <a:solidFill>
                            <a:schemeClr val="bg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體育館</a:t>
                      </a:r>
                      <a:r>
                        <a:rPr lang="en-US" sz="2000" b="1" kern="100" dirty="0">
                          <a:solidFill>
                            <a:schemeClr val="bg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B1)</a:t>
                      </a:r>
                      <a:endParaRPr lang="zh-TW" sz="2000" b="1" kern="100" dirty="0">
                        <a:solidFill>
                          <a:schemeClr val="bg2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不開放</a:t>
                      </a:r>
                      <a:endParaRPr lang="zh-TW" sz="2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r>
                        <a:rPr lang="zh-TW" altLang="en-US" sz="2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中央防疫限制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zh-TW" sz="2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3131840" y="1153127"/>
            <a:ext cx="57961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實施日期：</a:t>
            </a:r>
            <a:r>
              <a:rPr kumimoji="1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7</a:t>
            </a:r>
            <a:r>
              <a:rPr kumimoji="1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月</a:t>
            </a:r>
            <a:r>
              <a:rPr kumimoji="1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27</a:t>
            </a:r>
            <a:r>
              <a:rPr kumimoji="1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日</a:t>
            </a:r>
            <a:r>
              <a:rPr kumimoji="1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-8</a:t>
            </a:r>
            <a:r>
              <a:rPr kumimoji="1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月</a:t>
            </a:r>
            <a:r>
              <a:rPr kumimoji="1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9</a:t>
            </a:r>
            <a:r>
              <a:rPr kumimoji="1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日，期間視疫情調整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D92D5B8-B962-4A9D-89A9-EECBFDF4DA7E}"/>
              </a:ext>
            </a:extLst>
          </p:cNvPr>
          <p:cNvSpPr/>
          <p:nvPr/>
        </p:nvSpPr>
        <p:spPr>
          <a:xfrm>
            <a:off x="251520" y="5981701"/>
            <a:ext cx="7488832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zh-TW" altLang="en-US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註</a:t>
            </a:r>
            <a:r>
              <a:rPr lang="en-US" altLang="zh-TW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 </a:t>
            </a:r>
            <a:r>
              <a:rPr lang="zh-TW" altLang="en-US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運動中全程必須配戴口罩（除補充水分時得短暫免戴口罩）。</a:t>
            </a:r>
            <a:endParaRPr lang="en-US" altLang="zh-TW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20000"/>
              </a:spcBef>
            </a:pPr>
            <a:r>
              <a:rPr lang="zh-TW" altLang="en-US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</a:t>
            </a:r>
            <a:r>
              <a:rPr lang="en-US" altLang="zh-TW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運動過程如口罩潮濕，應即更換。</a:t>
            </a:r>
            <a:endParaRPr lang="en-US" altLang="zh-TW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04394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58300</TotalTime>
  <Words>701</Words>
  <Application>Microsoft Office PowerPoint</Application>
  <PresentationFormat>如螢幕大小 (4:3)</PresentationFormat>
  <Paragraphs>85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7" baseType="lpstr">
      <vt:lpstr>Calibri</vt:lpstr>
      <vt:lpstr>新細明體</vt:lpstr>
      <vt:lpstr>Arial</vt:lpstr>
      <vt:lpstr>微軟正黑體</vt:lpstr>
      <vt:lpstr>Times New Roman</vt:lpstr>
      <vt:lpstr>新細明體</vt:lpstr>
      <vt:lpstr>標楷體</vt:lpstr>
      <vt:lpstr>Office 佈景主題</vt:lpstr>
      <vt:lpstr>圖書館 校園防疫二級說明</vt:lpstr>
      <vt:lpstr>說明</vt:lpstr>
      <vt:lpstr>跨領域學院 校園防疫二級說明</vt:lpstr>
      <vt:lpstr>PowerPoint 簡報</vt:lpstr>
      <vt:lpstr>體育處 校園防疫二級說明</vt:lpstr>
      <vt:lpstr>簡要說明</vt:lpstr>
      <vt:lpstr>北醫運動場館開放措施</vt:lpstr>
      <vt:lpstr>北醫室外運動場館管制措施</vt:lpstr>
      <vt:lpstr>北醫室內運動場館管制措施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別墅</dc:title>
  <dc:creator>AD</dc:creator>
  <cp:lastModifiedBy>user</cp:lastModifiedBy>
  <cp:revision>1214</cp:revision>
  <cp:lastPrinted>2020-05-25T06:57:04Z</cp:lastPrinted>
  <dcterms:created xsi:type="dcterms:W3CDTF">2007-09-19T02:33:48Z</dcterms:created>
  <dcterms:modified xsi:type="dcterms:W3CDTF">2021-07-27T02:12:13Z</dcterms:modified>
</cp:coreProperties>
</file>